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6" r:id="rId1"/>
  </p:sldMasterIdLst>
  <p:sldIdLst>
    <p:sldId id="256" r:id="rId2"/>
    <p:sldId id="261" r:id="rId3"/>
    <p:sldId id="702" r:id="rId4"/>
    <p:sldId id="740" r:id="rId5"/>
    <p:sldId id="257" r:id="rId6"/>
    <p:sldId id="258" r:id="rId7"/>
    <p:sldId id="259" r:id="rId8"/>
    <p:sldId id="739" r:id="rId9"/>
    <p:sldId id="260" r:id="rId10"/>
    <p:sldId id="73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1"/>
    <p:restoredTop sz="94624"/>
  </p:normalViewPr>
  <p:slideViewPr>
    <p:cSldViewPr snapToGrid="0" snapToObjects="1">
      <p:cViewPr varScale="1">
        <p:scale>
          <a:sx n="111" d="100"/>
          <a:sy n="111" d="100"/>
        </p:scale>
        <p:origin x="50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802298"/>
            <a:ext cx="8561747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93106" y="3531204"/>
            <a:ext cx="8561746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32BF7-8DEE-BB44-852F-6307305A2B86}" type="datetimeFigureOut">
              <a:rPr lang="en-US" smtClean="0"/>
              <a:t>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93105" y="329307"/>
            <a:ext cx="4897310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CDEF7737-A076-7F4F-A00E-19C925193BAB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2334637" y="798973"/>
            <a:ext cx="0" cy="2544756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1769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32BF7-8DEE-BB44-852F-6307305A2B86}" type="datetimeFigureOut">
              <a:rPr lang="en-US" smtClean="0"/>
              <a:t>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F7737-A076-7F4F-A00E-19C925193BAB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3616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883863"/>
            <a:ext cx="1615742" cy="45749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34694" y="883863"/>
            <a:ext cx="7738807" cy="45749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32BF7-8DEE-BB44-852F-6307305A2B86}" type="datetimeFigureOut">
              <a:rPr lang="en-US" smtClean="0"/>
              <a:t>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F7737-A076-7F4F-A00E-19C925193BAB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9439111" y="719272"/>
            <a:ext cx="1615742" cy="0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0590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32BF7-8DEE-BB44-852F-6307305A2B86}" type="datetimeFigureOut">
              <a:rPr lang="en-US" smtClean="0"/>
              <a:t>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F7737-A076-7F4F-A00E-19C925193BAB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86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813" y="1756130"/>
            <a:ext cx="8562580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3806195"/>
            <a:ext cx="854999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32BF7-8DEE-BB44-852F-6307305A2B86}" type="datetimeFigureOut">
              <a:rPr lang="en-US" smtClean="0"/>
              <a:t>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F7737-A076-7F4F-A00E-19C925193BAB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284510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1931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889"/>
            <a:ext cx="9520157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34695" y="2010878"/>
            <a:ext cx="4608576" cy="34381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4793" y="2017343"/>
            <a:ext cx="4604130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32BF7-8DEE-BB44-852F-6307305A2B86}" type="datetimeFigureOut">
              <a:rPr lang="en-US" smtClean="0"/>
              <a:t>1/9/23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F7737-A076-7F4F-A00E-19C925193BAB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343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163"/>
            <a:ext cx="9520157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2019549"/>
            <a:ext cx="460857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4695" y="2824269"/>
            <a:ext cx="4608576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4791" y="2023003"/>
            <a:ext cx="4608576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4792" y="2821491"/>
            <a:ext cx="4608576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32BF7-8DEE-BB44-852F-6307305A2B86}" type="datetimeFigureOut">
              <a:rPr lang="en-US" smtClean="0"/>
              <a:t>1/9/23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F7737-A076-7F4F-A00E-19C925193BAB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742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32BF7-8DEE-BB44-852F-6307305A2B86}" type="datetimeFigureOut">
              <a:rPr lang="en-US" smtClean="0"/>
              <a:t>1/9/23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F7737-A076-7F4F-A00E-19C925193BAB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999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32BF7-8DEE-BB44-852F-6307305A2B86}" type="datetimeFigureOut">
              <a:rPr lang="en-US" smtClean="0"/>
              <a:t>1/9/23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F7737-A076-7F4F-A00E-19C925193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24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42" y="798973"/>
            <a:ext cx="3183128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205491"/>
            <a:ext cx="3184989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32BF7-8DEE-BB44-852F-6307305A2B86}" type="datetimeFigureOut">
              <a:rPr lang="en-US" smtClean="0"/>
              <a:t>1/9/23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F7737-A076-7F4F-A00E-19C925193BAB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224711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7320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bg2">
                    <a:lumMod val="10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133350" h="508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5694" y="1129513"/>
            <a:ext cx="5447840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145992"/>
            <a:ext cx="5440037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34695" y="5469856"/>
            <a:ext cx="5440038" cy="320123"/>
          </a:xfrm>
        </p:spPr>
        <p:txBody>
          <a:bodyPr/>
          <a:lstStyle>
            <a:lvl1pPr algn="l">
              <a:defRPr/>
            </a:lvl1pPr>
          </a:lstStyle>
          <a:p>
            <a:fld id="{17932BF7-8DEE-BB44-852F-6307305A2B86}" type="datetimeFigureOut">
              <a:rPr lang="en-US" smtClean="0"/>
              <a:t>1/9/23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34910" y="318640"/>
            <a:ext cx="5453475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F7737-A076-7F4F-A00E-19C925193BAB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71687" y="798973"/>
            <a:ext cx="0" cy="2161124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4369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2015732"/>
            <a:ext cx="12192000" cy="4118829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/>
          <a:srcRect t="2769" b="-2769"/>
          <a:stretch/>
        </p:blipFill>
        <p:spPr>
          <a:xfrm>
            <a:off x="0" y="6135624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34696" y="804519"/>
            <a:ext cx="9520158" cy="1049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6" y="2015732"/>
            <a:ext cx="9520158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932BF7-8DEE-BB44-852F-6307305A2B86}" type="datetimeFigureOut">
              <a:rPr lang="en-US" smtClean="0"/>
              <a:t>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34695" y="329307"/>
            <a:ext cx="5855719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CDEF7737-A076-7F4F-A00E-19C925193BAB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41705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583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Megan@devotedcreations.com" TargetMode="Externa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emf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g"/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12" Type="http://schemas.openxmlformats.org/officeDocument/2006/relationships/image" Target="../media/image26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25.JPG"/><Relationship Id="rId5" Type="http://schemas.openxmlformats.org/officeDocument/2006/relationships/image" Target="../media/image19.JPG"/><Relationship Id="rId15" Type="http://schemas.openxmlformats.org/officeDocument/2006/relationships/image" Target="../media/image29.JPG"/><Relationship Id="rId10" Type="http://schemas.openxmlformats.org/officeDocument/2006/relationships/image" Target="../media/image24.JPG"/><Relationship Id="rId4" Type="http://schemas.openxmlformats.org/officeDocument/2006/relationships/image" Target="../media/image18.JPG"/><Relationship Id="rId9" Type="http://schemas.openxmlformats.org/officeDocument/2006/relationships/image" Target="../media/image23.png"/><Relationship Id="rId14" Type="http://schemas.openxmlformats.org/officeDocument/2006/relationships/image" Target="../media/image28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531B1A-ACC3-474C-90DE-4D21018E11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New Year Brings New Approaches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B501C9-D55D-524D-BAC6-46D7AC5985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FF40FF"/>
                </a:solidFill>
              </a:rPr>
              <a:t>Devoted Creations | January 2023</a:t>
            </a:r>
          </a:p>
          <a:p>
            <a:r>
              <a:rPr lang="en-US" dirty="0">
                <a:solidFill>
                  <a:srgbClr val="FF40FF"/>
                </a:solidFill>
              </a:rPr>
              <a:t>Megan Racine | international sales trainer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750DF4-4ED2-0C41-AA77-BAAF81E0EC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4686" y="5230878"/>
            <a:ext cx="1202628" cy="82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566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smiling at the camera&#10;&#10;Description automatically generated with medium confidence">
            <a:extLst>
              <a:ext uri="{FF2B5EF4-FFF2-40B4-BE49-F238E27FC236}">
                <a16:creationId xmlns:a16="http://schemas.microsoft.com/office/drawing/2014/main" id="{09011765-7F6B-394B-AAD5-A03E6936E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3" y="0"/>
            <a:ext cx="12182534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9F93307-6B32-744C-8A43-DBE523E756E9}"/>
              </a:ext>
            </a:extLst>
          </p:cNvPr>
          <p:cNvSpPr txBox="1"/>
          <p:nvPr/>
        </p:nvSpPr>
        <p:spPr>
          <a:xfrm>
            <a:off x="8283921" y="2484216"/>
            <a:ext cx="378102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40FF"/>
                </a:solidFill>
                <a:latin typeface="Bodoni 72 Book" pitchFamily="2" charset="0"/>
              </a:rPr>
              <a:t>PRIZES!</a:t>
            </a:r>
          </a:p>
          <a:p>
            <a:pPr algn="ctr"/>
            <a:endParaRPr lang="en-US" sz="2400" dirty="0">
              <a:solidFill>
                <a:srgbClr val="FF40FF"/>
              </a:solidFill>
              <a:latin typeface="Bodoni 72 Book" pitchFamily="2" charset="0"/>
              <a:hlinkClick r:id="rId3"/>
            </a:endParaRPr>
          </a:p>
          <a:p>
            <a:pPr algn="ctr"/>
            <a:r>
              <a:rPr lang="en-US" sz="2400" dirty="0">
                <a:solidFill>
                  <a:srgbClr val="FF40FF"/>
                </a:solidFill>
                <a:latin typeface="Bodoni 72 Book" pitchFamily="2" charset="0"/>
                <a:hlinkClick r:id="rId3"/>
              </a:rPr>
              <a:t>Megan@devotedcreations.com</a:t>
            </a:r>
            <a:endParaRPr lang="en-US" sz="2400" dirty="0">
              <a:solidFill>
                <a:srgbClr val="FF40FF"/>
              </a:solidFill>
              <a:latin typeface="Bodoni 72 Book" pitchFamily="2" charset="0"/>
            </a:endParaRPr>
          </a:p>
          <a:p>
            <a:r>
              <a:rPr lang="en-US" sz="2400" dirty="0">
                <a:solidFill>
                  <a:srgbClr val="FF40FF"/>
                </a:solidFill>
                <a:latin typeface="Bodoni 72 Book" pitchFamily="2" charset="0"/>
              </a:rPr>
              <a:t>Name</a:t>
            </a:r>
          </a:p>
          <a:p>
            <a:r>
              <a:rPr lang="en-US" sz="2400" dirty="0">
                <a:solidFill>
                  <a:srgbClr val="FF40FF"/>
                </a:solidFill>
                <a:latin typeface="Bodoni 72 Book" pitchFamily="2" charset="0"/>
              </a:rPr>
              <a:t>Salon Name</a:t>
            </a:r>
          </a:p>
          <a:p>
            <a:r>
              <a:rPr lang="en-US" sz="2400" dirty="0">
                <a:solidFill>
                  <a:srgbClr val="FF40FF"/>
                </a:solidFill>
                <a:latin typeface="Bodoni 72 Book" pitchFamily="2" charset="0"/>
              </a:rPr>
              <a:t>Salon Address</a:t>
            </a:r>
          </a:p>
          <a:p>
            <a:r>
              <a:rPr lang="en-US" sz="2400" dirty="0">
                <a:solidFill>
                  <a:srgbClr val="FF40FF"/>
                </a:solidFill>
                <a:latin typeface="Bodoni 72 Book" pitchFamily="2" charset="0"/>
              </a:rPr>
              <a:t>Distributor</a:t>
            </a:r>
          </a:p>
          <a:p>
            <a:r>
              <a:rPr lang="en-US" sz="2400" dirty="0">
                <a:solidFill>
                  <a:srgbClr val="FF40FF"/>
                </a:solidFill>
                <a:latin typeface="Bodoni 72 Book" pitchFamily="2" charset="0"/>
              </a:rPr>
              <a:t>PRIZES!</a:t>
            </a:r>
          </a:p>
        </p:txBody>
      </p:sp>
    </p:spTree>
    <p:extLst>
      <p:ext uri="{BB962C8B-B14F-4D97-AF65-F5344CB8AC3E}">
        <p14:creationId xmlns:p14="http://schemas.microsoft.com/office/powerpoint/2010/main" val="2721121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E7542822-490E-704F-A671-5DCD00B90D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0976" y="2487711"/>
            <a:ext cx="3578087" cy="20084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9F68AEA-600C-0A46-922C-5A6C10F68E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544" y="237285"/>
            <a:ext cx="3020757" cy="2071790"/>
          </a:xfrm>
          <a:prstGeom prst="rect">
            <a:avLst/>
          </a:prstGeom>
        </p:spPr>
      </p:pic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00C52B7B-C42E-A04B-8984-BCFACB296A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5805" y="2603461"/>
            <a:ext cx="3272473" cy="1482402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7C834BFC-F0D5-7E4A-80B0-6D66ACC85F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674" y="2603461"/>
            <a:ext cx="3517739" cy="1758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8D5D436-1404-D243-8274-D8E3ACA9F0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992" y="818653"/>
            <a:ext cx="4189499" cy="7429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11B9081-9CD8-C447-A59C-A5A06C11261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037" y="1614977"/>
            <a:ext cx="4038454" cy="42663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CC515A0-C622-3B42-854A-F24B2CFDCC3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96960" y="4548926"/>
            <a:ext cx="2829370" cy="150206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522C05F-536C-8744-8DB3-181D8DE5F16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480" y="4544727"/>
            <a:ext cx="2404538" cy="159541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6BB2680-0E3D-6B46-91D0-EACD093BAD3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546" y="4721007"/>
            <a:ext cx="2533718" cy="12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872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1A7F277D-D191-0943-AF18-49BB50A905AF}"/>
              </a:ext>
            </a:extLst>
          </p:cNvPr>
          <p:cNvSpPr txBox="1"/>
          <p:nvPr/>
        </p:nvSpPr>
        <p:spPr>
          <a:xfrm>
            <a:off x="838200" y="0"/>
            <a:ext cx="10515600" cy="22171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dirty="0">
                <a:solidFill>
                  <a:srgbClr val="FF40FF"/>
                </a:solidFill>
                <a:latin typeface="Zapfino" panose="03030300040707070C03" pitchFamily="66" charset="77"/>
                <a:ea typeface="+mj-ea"/>
                <a:cs typeface="+mj-cs"/>
              </a:rPr>
              <a:t>Meet our Team!</a:t>
            </a:r>
          </a:p>
        </p:txBody>
      </p:sp>
      <p:pic>
        <p:nvPicPr>
          <p:cNvPr id="7" name="Picture 6" descr="A picture containing person, clothing, purple, posing&#10;&#10;Description automatically generated">
            <a:extLst>
              <a:ext uri="{FF2B5EF4-FFF2-40B4-BE49-F238E27FC236}">
                <a16:creationId xmlns:a16="http://schemas.microsoft.com/office/drawing/2014/main" id="{FB94CDCA-4F4D-884E-A5D5-E27E3493A7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" b="17116"/>
          <a:stretch/>
        </p:blipFill>
        <p:spPr>
          <a:xfrm>
            <a:off x="2526991" y="1811493"/>
            <a:ext cx="2255462" cy="3155238"/>
          </a:xfrm>
          <a:prstGeom prst="rect">
            <a:avLst/>
          </a:prstGeom>
        </p:spPr>
      </p:pic>
      <p:pic>
        <p:nvPicPr>
          <p:cNvPr id="9" name="Picture 8" descr="A person with blonde hair&#10;&#10;Description automatically generated with medium confidence">
            <a:extLst>
              <a:ext uri="{FF2B5EF4-FFF2-40B4-BE49-F238E27FC236}">
                <a16:creationId xmlns:a16="http://schemas.microsoft.com/office/drawing/2014/main" id="{B5249837-98A8-3943-9226-DB79CCDB4D6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324" r="-3" b="30072"/>
          <a:stretch/>
        </p:blipFill>
        <p:spPr>
          <a:xfrm>
            <a:off x="9773461" y="1811493"/>
            <a:ext cx="2255462" cy="3155238"/>
          </a:xfrm>
          <a:prstGeom prst="rect">
            <a:avLst/>
          </a:prstGeom>
        </p:spPr>
      </p:pic>
      <p:pic>
        <p:nvPicPr>
          <p:cNvPr id="5" name="Picture 4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5220CCDA-D803-1C4A-AB9C-8FA7B73FB30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515" r="-1" b="-1"/>
          <a:stretch/>
        </p:blipFill>
        <p:spPr>
          <a:xfrm>
            <a:off x="7357971" y="1811493"/>
            <a:ext cx="2255462" cy="3155238"/>
          </a:xfrm>
          <a:prstGeom prst="rect">
            <a:avLst/>
          </a:prstGeom>
        </p:spPr>
      </p:pic>
      <p:pic>
        <p:nvPicPr>
          <p:cNvPr id="4" name="Picture 3" descr="A person in a suit and tie&#10;&#10;Description automatically generated with low confidence">
            <a:extLst>
              <a:ext uri="{FF2B5EF4-FFF2-40B4-BE49-F238E27FC236}">
                <a16:creationId xmlns:a16="http://schemas.microsoft.com/office/drawing/2014/main" id="{D53ABD30-EDA9-E34C-B6D7-2627F36D9C0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646" r="-1" b="-1"/>
          <a:stretch/>
        </p:blipFill>
        <p:spPr>
          <a:xfrm>
            <a:off x="139301" y="1811493"/>
            <a:ext cx="2255462" cy="315523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482C86F-D373-194E-95C7-4FE3561C45C5}"/>
              </a:ext>
            </a:extLst>
          </p:cNvPr>
          <p:cNvSpPr txBox="1"/>
          <p:nvPr/>
        </p:nvSpPr>
        <p:spPr>
          <a:xfrm>
            <a:off x="2526991" y="5065249"/>
            <a:ext cx="242912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Bodoni 72 Book" pitchFamily="2" charset="0"/>
              </a:rPr>
              <a:t>Lisa Saavedra</a:t>
            </a:r>
          </a:p>
          <a:p>
            <a:pPr algn="ctr"/>
            <a:r>
              <a:rPr lang="en-US" sz="1600" dirty="0">
                <a:latin typeface="Bodoni 72 Book" pitchFamily="2" charset="0"/>
              </a:rPr>
              <a:t>Director of Brand Development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2F3DB0-FA99-9249-BE97-5185E8E4383E}"/>
              </a:ext>
            </a:extLst>
          </p:cNvPr>
          <p:cNvSpPr txBox="1"/>
          <p:nvPr/>
        </p:nvSpPr>
        <p:spPr>
          <a:xfrm>
            <a:off x="4858318" y="5062087"/>
            <a:ext cx="236924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Bodoni 72 Book" pitchFamily="2" charset="0"/>
              </a:rPr>
              <a:t>Madeleine Harrington</a:t>
            </a:r>
          </a:p>
          <a:p>
            <a:pPr algn="ctr"/>
            <a:r>
              <a:rPr lang="en-US" sz="1600" dirty="0">
                <a:latin typeface="Bodoni 72 Book" pitchFamily="2" charset="0"/>
              </a:rPr>
              <a:t>Digital Marketing &amp; Product Specialist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56D9E0C-21D0-504B-B68F-6C684871A28F}"/>
              </a:ext>
            </a:extLst>
          </p:cNvPr>
          <p:cNvSpPr txBox="1"/>
          <p:nvPr/>
        </p:nvSpPr>
        <p:spPr>
          <a:xfrm>
            <a:off x="7357970" y="5065248"/>
            <a:ext cx="2241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Bodoni 72 Book" pitchFamily="2" charset="0"/>
              </a:rPr>
              <a:t>Megan Racine</a:t>
            </a:r>
          </a:p>
          <a:p>
            <a:pPr algn="ctr"/>
            <a:r>
              <a:rPr lang="en-US" sz="1600" dirty="0">
                <a:latin typeface="Bodoni 72 Book" pitchFamily="2" charset="0"/>
              </a:rPr>
              <a:t>International Sales Trainer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9C2F0F-9156-014F-B0F4-D48813E64B89}"/>
              </a:ext>
            </a:extLst>
          </p:cNvPr>
          <p:cNvSpPr txBox="1"/>
          <p:nvPr/>
        </p:nvSpPr>
        <p:spPr>
          <a:xfrm>
            <a:off x="9773461" y="5065249"/>
            <a:ext cx="224110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Bodoni 72 Book" pitchFamily="2" charset="0"/>
              </a:rPr>
              <a:t>Alex Zeedyk</a:t>
            </a:r>
          </a:p>
          <a:p>
            <a:pPr algn="ctr"/>
            <a:r>
              <a:rPr lang="en-US" sz="1600" dirty="0">
                <a:latin typeface="Bodoni 72 Book" pitchFamily="2" charset="0"/>
              </a:rPr>
              <a:t>Client Relations &amp; Social Content Coordinator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FB1BBB-EF98-2340-BB07-955667AE892A}"/>
              </a:ext>
            </a:extLst>
          </p:cNvPr>
          <p:cNvSpPr txBox="1"/>
          <p:nvPr/>
        </p:nvSpPr>
        <p:spPr>
          <a:xfrm>
            <a:off x="215357" y="5065249"/>
            <a:ext cx="2241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Bodoni 72 Book" pitchFamily="2" charset="0"/>
              </a:rPr>
              <a:t>Lewis Henry</a:t>
            </a:r>
          </a:p>
          <a:p>
            <a:pPr algn="ctr"/>
            <a:r>
              <a:rPr lang="en-US" sz="1600" dirty="0">
                <a:latin typeface="Bodoni 72 Book" pitchFamily="2" charset="0"/>
              </a:rPr>
              <a:t>President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201BA9C-CC31-B44A-B03D-E04E727DAAF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310" t="18521" r="20236" b="33787"/>
          <a:stretch/>
        </p:blipFill>
        <p:spPr>
          <a:xfrm>
            <a:off x="4954995" y="1811493"/>
            <a:ext cx="2255462" cy="315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135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smiling in front of a large building&#10;&#10;Description automatically generated with medium confidence">
            <a:extLst>
              <a:ext uri="{FF2B5EF4-FFF2-40B4-BE49-F238E27FC236}">
                <a16:creationId xmlns:a16="http://schemas.microsoft.com/office/drawing/2014/main" id="{A158CA85-E7C1-D443-B4AA-529CA785BA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118" y="261445"/>
            <a:ext cx="2636803" cy="1977602"/>
          </a:xfrm>
          <a:prstGeom prst="rect">
            <a:avLst/>
          </a:prstGeom>
        </p:spPr>
      </p:pic>
      <p:pic>
        <p:nvPicPr>
          <p:cNvPr id="11" name="Picture 10" descr="A person and person sitting at a table with food&#10;&#10;Description automatically generated with medium confidence">
            <a:extLst>
              <a:ext uri="{FF2B5EF4-FFF2-40B4-BE49-F238E27FC236}">
                <a16:creationId xmlns:a16="http://schemas.microsoft.com/office/drawing/2014/main" id="{85297D47-86F8-9F47-889E-FA9B07EA5B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7811" y="4216649"/>
            <a:ext cx="3098596" cy="2323947"/>
          </a:xfrm>
          <a:prstGeom prst="rect">
            <a:avLst/>
          </a:prstGeom>
        </p:spPr>
      </p:pic>
      <p:pic>
        <p:nvPicPr>
          <p:cNvPr id="16" name="Picture 24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F3895C71-8780-554B-BCB4-201DEBDA07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15" y="2336963"/>
            <a:ext cx="3276105" cy="218407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7" name="Picture 25" descr="A child playing football on a field&#10;&#10;Description automatically generated">
            <a:extLst>
              <a:ext uri="{FF2B5EF4-FFF2-40B4-BE49-F238E27FC236}">
                <a16:creationId xmlns:a16="http://schemas.microsoft.com/office/drawing/2014/main" id="{499050B3-A5DB-ED4E-ACCD-C64FFD7F3C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15" y="4521036"/>
            <a:ext cx="3276103" cy="218407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F1401253-EAE6-934F-897C-D420A865DF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47"/>
          <a:stretch/>
        </p:blipFill>
        <p:spPr bwMode="auto">
          <a:xfrm>
            <a:off x="57015" y="54975"/>
            <a:ext cx="3276103" cy="243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person and person posing for a picture in a stadium&#10;&#10;Description automatically generated with medium confidence">
            <a:extLst>
              <a:ext uri="{FF2B5EF4-FFF2-40B4-BE49-F238E27FC236}">
                <a16:creationId xmlns:a16="http://schemas.microsoft.com/office/drawing/2014/main" id="{37849614-0E9C-EB44-B454-347B6AA1CC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30103" y="2239047"/>
            <a:ext cx="2636803" cy="1977602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BF8F98CF-FCA2-8147-853A-69A7296081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678" y="210149"/>
            <a:ext cx="3407206" cy="191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A stop sign at night&#10;&#10;Description automatically generated">
            <a:extLst>
              <a:ext uri="{FF2B5EF4-FFF2-40B4-BE49-F238E27FC236}">
                <a16:creationId xmlns:a16="http://schemas.microsoft.com/office/drawing/2014/main" id="{A4941981-709A-AA42-B697-0D1C49FCA88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96638" y="313313"/>
            <a:ext cx="2917292" cy="105727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1" name="Picture 10" descr="A person sitting on a bench&#10;&#10;Description automatically generated">
            <a:extLst>
              <a:ext uri="{FF2B5EF4-FFF2-40B4-BE49-F238E27FC236}">
                <a16:creationId xmlns:a16="http://schemas.microsoft.com/office/drawing/2014/main" id="{8BACF023-53FF-0D4C-8E83-0DDAC65083F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74866" y="1993459"/>
            <a:ext cx="1885950" cy="235743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2" name="Picture 12" descr="A picture containing floor, indoor, standing, holding&#10;&#10;Description automatically generated">
            <a:extLst>
              <a:ext uri="{FF2B5EF4-FFF2-40B4-BE49-F238E27FC236}">
                <a16:creationId xmlns:a16="http://schemas.microsoft.com/office/drawing/2014/main" id="{395BAF79-A11B-754F-8687-1AC5556C2F3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02295" y="1686607"/>
            <a:ext cx="1887458" cy="283442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F655BD7-781B-5D49-8148-190DA97017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9110" y="1506162"/>
            <a:ext cx="1721686" cy="1721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8" descr="A picture containing outdoor, person, person, standing&#10;&#10;Description automatically generated">
            <a:extLst>
              <a:ext uri="{FF2B5EF4-FFF2-40B4-BE49-F238E27FC236}">
                <a16:creationId xmlns:a16="http://schemas.microsoft.com/office/drawing/2014/main" id="{0376BCF5-657D-4C49-8F98-428FFDFF8D0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083152" y="3560742"/>
            <a:ext cx="1993602" cy="265814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5" name="Picture 15" descr="A group of people wearing costumes&#10;&#10;Description automatically generated">
            <a:extLst>
              <a:ext uri="{FF2B5EF4-FFF2-40B4-BE49-F238E27FC236}">
                <a16:creationId xmlns:a16="http://schemas.microsoft.com/office/drawing/2014/main" id="{4976460F-F3AD-7D4D-9AAF-638D0C83CEF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621819" y="4216649"/>
            <a:ext cx="1638997" cy="218532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6" name="Picture 20" descr="A dog that is standing in the dirt&#10;&#10;Description automatically generated">
            <a:extLst>
              <a:ext uri="{FF2B5EF4-FFF2-40B4-BE49-F238E27FC236}">
                <a16:creationId xmlns:a16="http://schemas.microsoft.com/office/drawing/2014/main" id="{AC2A3E7D-740C-A941-8889-BF21F66242A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60816" y="4290009"/>
            <a:ext cx="1812195" cy="2416272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4122535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E0536-FA54-3B4A-8176-6B466208E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Approach #1: Retours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DDADF-B60B-3B4A-A136-7C6DC1E1DF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Find your reasons to do this</a:t>
            </a:r>
          </a:p>
          <a:p>
            <a:r>
              <a:rPr lang="en-US" dirty="0"/>
              <a:t>New equipment/services? Long time customers that forget what else you offer?</a:t>
            </a:r>
          </a:p>
          <a:p>
            <a:pPr lvl="1"/>
            <a:r>
              <a:rPr lang="en-US" dirty="0"/>
              <a:t>Maybe not new equipment, but new lamps</a:t>
            </a:r>
          </a:p>
          <a:p>
            <a:r>
              <a:rPr lang="en-US" dirty="0"/>
              <a:t>Talk to customers like they are brand new again. Ask questions to help you better understand your customers!</a:t>
            </a:r>
          </a:p>
          <a:p>
            <a:pPr lvl="1"/>
            <a:r>
              <a:rPr lang="en-US" dirty="0"/>
              <a:t>This will help with recommending new products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DA6203-5EAD-1648-9B1E-7FCC47F725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4686" y="5230878"/>
            <a:ext cx="1202628" cy="82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532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52863-BB41-B844-925C-57F05A9B6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Approach #2: Phase In &amp; Phase 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BA33AB-C2C9-754C-AA8C-08B3CC3E5F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4696" y="2015732"/>
            <a:ext cx="9520158" cy="4037749"/>
          </a:xfrm>
        </p:spPr>
        <p:txBody>
          <a:bodyPr/>
          <a:lstStyle/>
          <a:p>
            <a:r>
              <a:rPr lang="en-US" dirty="0"/>
              <a:t>Look at all the products that you have on your shelf </a:t>
            </a:r>
          </a:p>
          <a:p>
            <a:pPr lvl="1"/>
            <a:r>
              <a:rPr lang="en-US" dirty="0"/>
              <a:t>Break them up between tanning lotions and face &amp; body care</a:t>
            </a:r>
          </a:p>
          <a:p>
            <a:r>
              <a:rPr lang="en-US" dirty="0"/>
              <a:t>Pull reports for your least moving product(s), find out why it might not be moving as well as others</a:t>
            </a:r>
          </a:p>
          <a:p>
            <a:r>
              <a:rPr lang="en-US" dirty="0"/>
              <a:t>Phase in a NEWER, similar replacement for it (if applicable)</a:t>
            </a:r>
          </a:p>
          <a:p>
            <a:r>
              <a:rPr lang="en-US" dirty="0"/>
              <a:t>Every month you could be switching around 1-3 items so there is always something new</a:t>
            </a:r>
          </a:p>
          <a:p>
            <a:r>
              <a:rPr lang="en-US" dirty="0"/>
              <a:t>Choosing to do a slow phase in will be less stressful on employees and get them excited for something new every month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23F25A-8908-2B4B-88F0-C5186E0BFC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1615" y="5526893"/>
            <a:ext cx="767787" cy="5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533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0C960-A66F-D841-8C82-F88364C78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Approach #3: Employee Engagement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A0F3E1-5EC0-B942-9D8B-7572AD75D6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Speaking of something new…</a:t>
            </a:r>
          </a:p>
          <a:p>
            <a:r>
              <a:rPr lang="en-US" dirty="0"/>
              <a:t>Employee contests to keep everyone engaged with clients</a:t>
            </a:r>
          </a:p>
          <a:p>
            <a:r>
              <a:rPr lang="en-US" dirty="0"/>
              <a:t>BINGO</a:t>
            </a:r>
          </a:p>
          <a:p>
            <a:r>
              <a:rPr lang="en-US" dirty="0"/>
              <a:t>This helps get employees out of their comfort zone</a:t>
            </a:r>
          </a:p>
          <a:p>
            <a:pPr lvl="1"/>
            <a:r>
              <a:rPr lang="en-US" dirty="0"/>
              <a:t>Whether it is selling a different product that they haven’t sold before or talking to customers about an upgrade</a:t>
            </a:r>
          </a:p>
          <a:p>
            <a:r>
              <a:rPr lang="en-US" dirty="0"/>
              <a:t>*If an employee isn’t performing even when doing these contests, then retail/customer service might not be the best fit for them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DDC45E-E9BF-6D49-BC2B-F460FFC366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588" y="5466345"/>
            <a:ext cx="886823" cy="60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8006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alendar&#10;&#10;Description automatically generated">
            <a:extLst>
              <a:ext uri="{FF2B5EF4-FFF2-40B4-BE49-F238E27FC236}">
                <a16:creationId xmlns:a16="http://schemas.microsoft.com/office/drawing/2014/main" id="{A7D2817F-D759-4D47-8C7C-F2D3DBEA90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00" y="472632"/>
            <a:ext cx="44704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988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8BBE8BD9-66F8-F945-9FB9-D186BB3EAE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3" t="11611" r="16044" b="22787"/>
          <a:stretch/>
        </p:blipFill>
        <p:spPr bwMode="auto">
          <a:xfrm>
            <a:off x="4828571" y="2121059"/>
            <a:ext cx="2534857" cy="2615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9984EB48-CF6F-A444-9DD0-493D8DEF9F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6" t="11611" r="15761" b="22787"/>
          <a:stretch/>
        </p:blipFill>
        <p:spPr bwMode="auto">
          <a:xfrm>
            <a:off x="1527857" y="2121060"/>
            <a:ext cx="2534858" cy="2615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86A11A9D-CC84-DE46-B084-4F5C32E1B1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25" t="11611" r="15903" b="22787"/>
          <a:stretch/>
        </p:blipFill>
        <p:spPr bwMode="auto">
          <a:xfrm>
            <a:off x="8129287" y="2121060"/>
            <a:ext cx="2534856" cy="2615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7B8CE1E-C98F-C841-A3E1-B61120ABDD65}"/>
              </a:ext>
            </a:extLst>
          </p:cNvPr>
          <p:cNvSpPr txBox="1"/>
          <p:nvPr/>
        </p:nvSpPr>
        <p:spPr>
          <a:xfrm>
            <a:off x="1753564" y="1238492"/>
            <a:ext cx="2083443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New Year brings New Approaches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D711D1-EC60-5F45-A79D-16A2099B038F}"/>
              </a:ext>
            </a:extLst>
          </p:cNvPr>
          <p:cNvSpPr txBox="1"/>
          <p:nvPr/>
        </p:nvSpPr>
        <p:spPr>
          <a:xfrm>
            <a:off x="4988687" y="1238491"/>
            <a:ext cx="2214624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Social Media Planning with DC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10DFB5-CF86-8142-A22E-7051A9201F91}"/>
              </a:ext>
            </a:extLst>
          </p:cNvPr>
          <p:cNvSpPr txBox="1"/>
          <p:nvPr/>
        </p:nvSpPr>
        <p:spPr>
          <a:xfrm>
            <a:off x="8354993" y="1238490"/>
            <a:ext cx="2083443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5 Star Program Refresher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A4B4F5-FFC4-624F-8BEA-5FD54B8E037F}"/>
              </a:ext>
            </a:extLst>
          </p:cNvPr>
          <p:cNvSpPr txBox="1"/>
          <p:nvPr/>
        </p:nvSpPr>
        <p:spPr>
          <a:xfrm>
            <a:off x="1935864" y="4973176"/>
            <a:ext cx="1718842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12:00 PM EST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F8092B-E56B-6849-818D-4F5C7956EFF6}"/>
              </a:ext>
            </a:extLst>
          </p:cNvPr>
          <p:cNvSpPr txBox="1"/>
          <p:nvPr/>
        </p:nvSpPr>
        <p:spPr>
          <a:xfrm>
            <a:off x="5236578" y="4973176"/>
            <a:ext cx="1718842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2:00 PM EST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6890B1-DA89-5E47-9DC1-ED07C01E237B}"/>
              </a:ext>
            </a:extLst>
          </p:cNvPr>
          <p:cNvSpPr txBox="1"/>
          <p:nvPr/>
        </p:nvSpPr>
        <p:spPr>
          <a:xfrm>
            <a:off x="8446143" y="4973176"/>
            <a:ext cx="1901142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11:00 AM EST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7BF5CE-F1FD-7E46-A14B-5C1B8D18C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5921" y="196083"/>
            <a:ext cx="9520158" cy="81299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/>
              <a:t>UPCOMING…</a:t>
            </a:r>
          </a:p>
        </p:txBody>
      </p:sp>
    </p:spTree>
    <p:extLst>
      <p:ext uri="{BB962C8B-B14F-4D97-AF65-F5344CB8AC3E}">
        <p14:creationId xmlns:p14="http://schemas.microsoft.com/office/powerpoint/2010/main" val="242521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EDEBE7"/>
      </a:lt2>
      <a:accent1>
        <a:srgbClr val="5FA534"/>
      </a:accent1>
      <a:accent2>
        <a:srgbClr val="DCAB34"/>
      </a:accent2>
      <a:accent3>
        <a:srgbClr val="D26D23"/>
      </a:accent3>
      <a:accent4>
        <a:srgbClr val="972323"/>
      </a:accent4>
      <a:accent5>
        <a:srgbClr val="236797"/>
      </a:accent5>
      <a:accent6>
        <a:srgbClr val="2FB6C6"/>
      </a:accent6>
      <a:hlink>
        <a:srgbClr val="8FC639"/>
      </a:hlink>
      <a:folHlink>
        <a:srgbClr val="E7C272"/>
      </a:folHlink>
    </a:clrScheme>
    <a:fontScheme name="Century Schoolbook">
      <a:majorFont>
        <a:latin typeface="Century Schoolbook" panose="02040604050505020304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AC464412-510E-4F2B-8947-A0DDBD02899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{4168B7DD-E289-8D48-A9F4-5901795C8F29}tf10001119</Template>
  <TotalTime>1218</TotalTime>
  <Words>326</Words>
  <Application>Microsoft Macintosh PowerPoint</Application>
  <PresentationFormat>Widescreen</PresentationFormat>
  <Paragraphs>49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Bodoni 72 Book</vt:lpstr>
      <vt:lpstr>Century Schoolbook</vt:lpstr>
      <vt:lpstr>Zapfino</vt:lpstr>
      <vt:lpstr>Gallery</vt:lpstr>
      <vt:lpstr>New Year Brings New Approaches</vt:lpstr>
      <vt:lpstr>PowerPoint Presentation</vt:lpstr>
      <vt:lpstr>PowerPoint Presentation</vt:lpstr>
      <vt:lpstr>PowerPoint Presentation</vt:lpstr>
      <vt:lpstr>Approach #1: Retours </vt:lpstr>
      <vt:lpstr>Approach #2: Phase In &amp; Phase Out</vt:lpstr>
      <vt:lpstr>Approach #3: Employee Engagement</vt:lpstr>
      <vt:lpstr>PowerPoint Presentation</vt:lpstr>
      <vt:lpstr>UPCOMING…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Year Brings New Approaches</dc:title>
  <dc:creator>Megan Racine</dc:creator>
  <cp:lastModifiedBy>Megan Racine</cp:lastModifiedBy>
  <cp:revision>1</cp:revision>
  <dcterms:created xsi:type="dcterms:W3CDTF">2023-01-09T20:07:26Z</dcterms:created>
  <dcterms:modified xsi:type="dcterms:W3CDTF">2023-01-10T16:26:26Z</dcterms:modified>
</cp:coreProperties>
</file>